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44" r:id="rId28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84" Type="http://schemas.openxmlformats.org/officeDocument/2006/relationships/slide" Target="slides/slide168.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169.xml"/></Relationships>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5">
            <a:extLst>
              <a:ext uri="{FF2B5EF4-FFF2-40B4-BE49-F238E27FC236}">
                <a16:creationId xmlns:a16="http://schemas.microsoft.com/office/drawing/2014/main" id="{F3391063-45A4-F015-844D-42F6B2415C74}"/>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0E84677-69F7-4E80-9396-B969608445B9}" type="slidenum">
              <a:rPr kumimoji="0" lang="en-US" altLang="zh-CN" sz="1400" b="0" i="0" u="none" strike="noStrike" kern="1200" cap="none" spc="0" normalizeH="0" baseline="0" noProof="0" smtClean="0">
                <a:ln>
                  <a:noFill/>
                </a:ln>
                <a:solidFill>
                  <a:srgbClr val="FFFF99"/>
                </a:solidFill>
                <a:effectLst/>
                <a:uLnTx/>
                <a:uFillTx/>
                <a:latin typeface="Arial" panose="020B0604020202020204" pitchFamily="34" charset="0"/>
                <a:ea typeface="宋体" panose="02010600030101010101" pitchFamily="2" charset="-122"/>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168</a:t>
            </a:fld>
            <a:endParaRPr kumimoji="0" lang="en-US" altLang="zh-CN" sz="1400" b="0" i="0"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2530" name="Rectangle 2">
            <a:extLst>
              <a:ext uri="{FF2B5EF4-FFF2-40B4-BE49-F238E27FC236}">
                <a16:creationId xmlns:a16="http://schemas.microsoft.com/office/drawing/2014/main" id="{0F8CD01D-AFD7-78DB-3B27-1E83758EFA0D}"/>
              </a:ext>
            </a:extLst>
          </p:cNvPr>
          <p:cNvSpPr>
            <a:spLocks noGrp="1" noChangeArrowheads="1"/>
          </p:cNvSpPr>
          <p:nvPr>
            <p:ph type="title"/>
          </p:nvPr>
        </p:nvSpPr>
        <p:spPr/>
        <p:txBody>
          <a:bodyPr/>
          <a:lstStyle/>
          <a:p>
            <a:r>
              <a:rPr lang="en-US" altLang="zh-CN">
                <a:ea typeface="宋体" panose="02010600030101010101" pitchFamily="2" charset="-122"/>
              </a:rPr>
              <a:t> </a:t>
            </a:r>
            <a:r>
              <a:rPr lang="en-US" altLang="zh-CN" sz="4000" b="1">
                <a:solidFill>
                  <a:schemeClr val="folHlink"/>
                </a:solidFill>
                <a:ea typeface="宋体" panose="02010600030101010101" pitchFamily="2" charset="-122"/>
              </a:rPr>
              <a:t>Thorough QT Study Purpose</a:t>
            </a:r>
          </a:p>
        </p:txBody>
      </p:sp>
      <p:sp>
        <p:nvSpPr>
          <p:cNvPr id="22531" name="Rectangle 3">
            <a:extLst>
              <a:ext uri="{FF2B5EF4-FFF2-40B4-BE49-F238E27FC236}">
                <a16:creationId xmlns:a16="http://schemas.microsoft.com/office/drawing/2014/main" id="{69AF4612-151C-989A-7B49-A9369F5AF41E}"/>
              </a:ext>
            </a:extLst>
          </p:cNvPr>
          <p:cNvSpPr>
            <a:spLocks noGrp="1" noChangeArrowheads="1"/>
          </p:cNvSpPr>
          <p:nvPr>
            <p:ph type="body" idx="1"/>
          </p:nvPr>
        </p:nvSpPr>
        <p:spPr>
          <a:xfrm>
            <a:off x="457200" y="1295400"/>
            <a:ext cx="8229600" cy="4525963"/>
          </a:xfrm>
        </p:spPr>
        <p:txBody>
          <a:bodyPr/>
          <a:lstStyle/>
          <a:p>
            <a:pPr>
              <a:lnSpc>
                <a:spcPct val="90000"/>
              </a:lnSpc>
            </a:pPr>
            <a:r>
              <a:rPr lang="en-US" altLang="zh-CN">
                <a:ea typeface="宋体" panose="02010600030101010101" pitchFamily="2" charset="-122"/>
              </a:rPr>
              <a:t>Characterize the concentration-response relationship</a:t>
            </a:r>
          </a:p>
          <a:p>
            <a:pPr>
              <a:lnSpc>
                <a:spcPct val="90000"/>
              </a:lnSpc>
            </a:pPr>
            <a:r>
              <a:rPr lang="en-US" altLang="zh-CN">
                <a:ea typeface="宋体" panose="02010600030101010101" pitchFamily="2" charset="-122"/>
              </a:rPr>
              <a:t>Characterize QT effects of the drug under near “worst case” scenario</a:t>
            </a:r>
          </a:p>
          <a:p>
            <a:pPr lvl="1">
              <a:lnSpc>
                <a:spcPct val="90000"/>
              </a:lnSpc>
            </a:pPr>
            <a:r>
              <a:rPr lang="en-US" altLang="zh-CN">
                <a:ea typeface="宋体" panose="02010600030101010101" pitchFamily="2" charset="-122"/>
              </a:rPr>
              <a:t>ECG sampling at peak concentrations (drug/metabolites)</a:t>
            </a:r>
          </a:p>
          <a:p>
            <a:pPr lvl="1">
              <a:lnSpc>
                <a:spcPct val="90000"/>
              </a:lnSpc>
            </a:pPr>
            <a:r>
              <a:rPr lang="en-US" altLang="zh-CN">
                <a:ea typeface="宋体" panose="02010600030101010101" pitchFamily="2" charset="-122"/>
              </a:rPr>
              <a:t>Exposure at supratherapeutic concentrations</a:t>
            </a:r>
          </a:p>
          <a:p>
            <a:pPr lvl="1">
              <a:lnSpc>
                <a:spcPct val="90000"/>
              </a:lnSpc>
            </a:pPr>
            <a:r>
              <a:rPr lang="en-US" altLang="zh-CN">
                <a:ea typeface="宋体" panose="02010600030101010101" pitchFamily="2" charset="-122"/>
              </a:rPr>
              <a:t>Sufficient duration of dosing/sampling to characterize effects</a:t>
            </a:r>
          </a:p>
        </p:txBody>
      </p:sp>
      <p:sp>
        <p:nvSpPr>
          <p:cNvPr id="22532" name="Rectangle 4">
            <a:extLst>
              <a:ext uri="{FF2B5EF4-FFF2-40B4-BE49-F238E27FC236}">
                <a16:creationId xmlns:a16="http://schemas.microsoft.com/office/drawing/2014/main" id="{6F44D07D-D762-F55D-22A5-CD2F08537797}"/>
              </a:ext>
            </a:extLst>
          </p:cNvPr>
          <p:cNvSpPr>
            <a:spLocks noChangeArrowheads="1"/>
          </p:cNvSpPr>
          <p:nvPr/>
        </p:nvSpPr>
        <p:spPr bwMode="auto">
          <a:xfrm>
            <a:off x="381000" y="1219200"/>
            <a:ext cx="8642829" cy="78571"/>
          </a:xfrm>
          <a:prstGeom prst="rect">
            <a:avLst/>
          </a:prstGeom>
          <a:gradFill rotWithShape="0">
            <a:gsLst>
              <a:gs pos="0">
                <a:srgbClr val="006699"/>
              </a:gs>
              <a:gs pos="100000">
                <a:srgbClr val="00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99"/>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